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15119350" cy="1069181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磯崎 秀雄" initials="磯崎" lastIdx="1" clrIdx="0">
    <p:extLst>
      <p:ext uri="{19B8F6BF-5375-455C-9EA6-DF929625EA0E}">
        <p15:presenceInfo xmlns:p15="http://schemas.microsoft.com/office/powerpoint/2012/main" userId="b46fd4d8743546d4" providerId="Windows Live"/>
      </p:ext>
    </p:extLst>
  </p:cmAuthor>
  <p:cmAuthor id="2" name="Keiri01-PC" initials="K" lastIdx="1" clrIdx="1">
    <p:extLst>
      <p:ext uri="{19B8F6BF-5375-455C-9EA6-DF929625EA0E}">
        <p15:presenceInfo xmlns:p15="http://schemas.microsoft.com/office/powerpoint/2012/main" userId="Keiri01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464"/>
    <a:srgbClr val="FFE236"/>
    <a:srgbClr val="FDF103"/>
    <a:srgbClr val="898989"/>
    <a:srgbClr val="2806BA"/>
    <a:srgbClr val="1B06BA"/>
    <a:srgbClr val="0B0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2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4275404" cy="717255"/>
          </a:xfrm>
          <a:prstGeom prst="rect">
            <a:avLst/>
          </a:prstGeom>
        </p:spPr>
        <p:txBody>
          <a:bodyPr vert="horz" lIns="136110" tIns="68055" rIns="136110" bIns="68055" rtlCol="0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3" y="3"/>
            <a:ext cx="4275404" cy="717255"/>
          </a:xfrm>
          <a:prstGeom prst="rect">
            <a:avLst/>
          </a:prstGeom>
        </p:spPr>
        <p:txBody>
          <a:bodyPr vert="horz" lIns="136110" tIns="68055" rIns="136110" bIns="68055" rtlCol="0"/>
          <a:lstStyle>
            <a:lvl1pPr algn="r">
              <a:defRPr sz="1900"/>
            </a:lvl1pPr>
          </a:lstStyle>
          <a:p>
            <a:fld id="{F9D90CF1-AFF9-495B-BD26-7866E7E074FC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531938" y="1790700"/>
            <a:ext cx="6802437" cy="481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110" tIns="68055" rIns="136110" bIns="6805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5" y="6879690"/>
            <a:ext cx="7893050" cy="5628829"/>
          </a:xfrm>
          <a:prstGeom prst="rect">
            <a:avLst/>
          </a:prstGeom>
        </p:spPr>
        <p:txBody>
          <a:bodyPr vert="horz" lIns="136110" tIns="68055" rIns="136110" bIns="6805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13578191"/>
            <a:ext cx="4275404" cy="717253"/>
          </a:xfrm>
          <a:prstGeom prst="rect">
            <a:avLst/>
          </a:prstGeom>
        </p:spPr>
        <p:txBody>
          <a:bodyPr vert="horz" lIns="136110" tIns="68055" rIns="136110" bIns="68055" rtlCol="0" anchor="b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3" y="13578191"/>
            <a:ext cx="4275404" cy="717253"/>
          </a:xfrm>
          <a:prstGeom prst="rect">
            <a:avLst/>
          </a:prstGeom>
        </p:spPr>
        <p:txBody>
          <a:bodyPr vert="horz" lIns="136110" tIns="68055" rIns="136110" bIns="68055" rtlCol="0" anchor="b"/>
          <a:lstStyle>
            <a:lvl1pPr algn="r">
              <a:defRPr sz="1900"/>
            </a:lvl1pPr>
          </a:lstStyle>
          <a:p>
            <a:fld id="{459CE5FA-C676-45FB-8CFE-9C9015F1D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15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CE5FA-C676-45FB-8CFE-9C9015F1DC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42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6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79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97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7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97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40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90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1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5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07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73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69BE4-8084-4DB8-9B56-37AF24BBCD63}" type="datetimeFigureOut">
              <a:rPr kumimoji="1" lang="ja-JP" altLang="en-US" smtClean="0"/>
              <a:t>2026/3/11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2ABA-8BB2-4235-9E9B-A11D5423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okayama-ta.or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160E17A9-D132-1F4E-81D3-3556B621AED9}"/>
              </a:ext>
            </a:extLst>
          </p:cNvPr>
          <p:cNvSpPr/>
          <p:nvPr/>
        </p:nvSpPr>
        <p:spPr>
          <a:xfrm>
            <a:off x="193029" y="125176"/>
            <a:ext cx="7287303" cy="10441460"/>
          </a:xfrm>
          <a:prstGeom prst="roundRect">
            <a:avLst>
              <a:gd name="adj" fmla="val 2623"/>
            </a:avLst>
          </a:prstGeom>
          <a:noFill/>
          <a:ln w="57150">
            <a:solidFill>
              <a:srgbClr val="2C8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B07E39C-ED66-CB4B-AB6F-36EC9D03F43D}"/>
              </a:ext>
            </a:extLst>
          </p:cNvPr>
          <p:cNvGrpSpPr/>
          <p:nvPr/>
        </p:nvGrpSpPr>
        <p:grpSpPr>
          <a:xfrm>
            <a:off x="702116" y="6619363"/>
            <a:ext cx="6437020" cy="3550488"/>
            <a:chOff x="422083" y="4869508"/>
            <a:chExt cx="6532650" cy="3718843"/>
          </a:xfrm>
        </p:grpSpPr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ABF7C22F-49B5-FD45-B824-08A4276EB99A}"/>
                </a:ext>
              </a:extLst>
            </p:cNvPr>
            <p:cNvSpPr/>
            <p:nvPr/>
          </p:nvSpPr>
          <p:spPr>
            <a:xfrm>
              <a:off x="422083" y="5119094"/>
              <a:ext cx="1530412" cy="16281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パソコン、スマホで個別受講</a:t>
              </a:r>
              <a:endParaRPr kumimoji="1" lang="ja-JP" altLang="en-US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1D42E628-B0BB-A443-89DF-CEC91152FB36}"/>
                </a:ext>
              </a:extLst>
            </p:cNvPr>
            <p:cNvSpPr/>
            <p:nvPr/>
          </p:nvSpPr>
          <p:spPr>
            <a:xfrm>
              <a:off x="3757253" y="5118315"/>
              <a:ext cx="1530412" cy="1624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国交省の指導指針に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準拠した内容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1661EF29-9BF2-9843-B167-A8C7363D6A63}"/>
                </a:ext>
              </a:extLst>
            </p:cNvPr>
            <p:cNvSpPr/>
            <p:nvPr/>
          </p:nvSpPr>
          <p:spPr>
            <a:xfrm>
              <a:off x="2089668" y="5118315"/>
              <a:ext cx="1530412" cy="1624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E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en-US" altLang="ja-JP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24</a:t>
              </a:r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時間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いつでも受講可能</a:t>
              </a:r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3E0D92CA-BC26-4A4A-BA16-47CFB853F608}"/>
                </a:ext>
              </a:extLst>
            </p:cNvPr>
            <p:cNvSpPr/>
            <p:nvPr/>
          </p:nvSpPr>
          <p:spPr>
            <a:xfrm>
              <a:off x="5424321" y="5121092"/>
              <a:ext cx="1530412" cy="16192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E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動画・イラストで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分かりやすい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BBA4A391-445F-3849-932A-BEBB486CE379}"/>
                </a:ext>
              </a:extLst>
            </p:cNvPr>
            <p:cNvSpPr/>
            <p:nvPr/>
          </p:nvSpPr>
          <p:spPr>
            <a:xfrm>
              <a:off x="2888744" y="6987675"/>
              <a:ext cx="1549117" cy="15879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理解度テストで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効果測定</a:t>
              </a:r>
            </a:p>
          </p:txBody>
        </p:sp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CFAC552F-032F-4F47-9C8B-0AFC9D7C433B}"/>
                </a:ext>
              </a:extLst>
            </p:cNvPr>
            <p:cNvSpPr/>
            <p:nvPr/>
          </p:nvSpPr>
          <p:spPr>
            <a:xfrm>
              <a:off x="4621623" y="6969058"/>
              <a:ext cx="1530412" cy="16192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E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年間計画表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指導記録簿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教育資料もセット</a:t>
              </a:r>
              <a:endParaRPr kumimoji="1" lang="en-US" altLang="ja-JP" sz="1100" b="1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26" name="正方形/長方形 125">
              <a:extLst>
                <a:ext uri="{FF2B5EF4-FFF2-40B4-BE49-F238E27FC236}">
                  <a16:creationId xmlns:a16="http://schemas.microsoft.com/office/drawing/2014/main" id="{08D7AEBC-5F74-B04F-BFA3-E95BA8A0FFDB}"/>
                </a:ext>
              </a:extLst>
            </p:cNvPr>
            <p:cNvSpPr/>
            <p:nvPr/>
          </p:nvSpPr>
          <p:spPr>
            <a:xfrm>
              <a:off x="1167742" y="6969058"/>
              <a:ext cx="1530412" cy="16192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E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endParaRPr kumimoji="1" lang="en-US" altLang="ja-JP" sz="1100" dirty="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  <a:p>
              <a:pPr algn="ctr"/>
              <a:r>
                <a:rPr kumimoji="1" lang="ja-JP" altLang="en-US" sz="1100" b="1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学習記録は自動保存</a:t>
              </a:r>
            </a:p>
          </p:txBody>
        </p:sp>
        <p:sp>
          <p:nvSpPr>
            <p:cNvPr id="127" name="円/楕円 126">
              <a:extLst>
                <a:ext uri="{FF2B5EF4-FFF2-40B4-BE49-F238E27FC236}">
                  <a16:creationId xmlns:a16="http://schemas.microsoft.com/office/drawing/2014/main" id="{4C1D0581-99E7-C642-9730-D591EFEE831E}"/>
                </a:ext>
              </a:extLst>
            </p:cNvPr>
            <p:cNvSpPr/>
            <p:nvPr/>
          </p:nvSpPr>
          <p:spPr>
            <a:xfrm>
              <a:off x="945539" y="4875578"/>
              <a:ext cx="483501" cy="48350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1</a:t>
              </a:r>
              <a:endParaRPr kumimoji="1"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28" name="円/楕円 127">
              <a:extLst>
                <a:ext uri="{FF2B5EF4-FFF2-40B4-BE49-F238E27FC236}">
                  <a16:creationId xmlns:a16="http://schemas.microsoft.com/office/drawing/2014/main" id="{BCE679F4-17C5-C647-B397-3009CFD42D0A}"/>
                </a:ext>
              </a:extLst>
            </p:cNvPr>
            <p:cNvSpPr/>
            <p:nvPr/>
          </p:nvSpPr>
          <p:spPr>
            <a:xfrm>
              <a:off x="2613123" y="4869508"/>
              <a:ext cx="483501" cy="483501"/>
            </a:xfrm>
            <a:prstGeom prst="ellipse">
              <a:avLst/>
            </a:prstGeom>
            <a:solidFill>
              <a:srgbClr val="FFE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2</a:t>
              </a:r>
              <a:endParaRPr kumimoji="1" lang="ja-JP" altLang="en-US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29" name="円/楕円 128">
              <a:extLst>
                <a:ext uri="{FF2B5EF4-FFF2-40B4-BE49-F238E27FC236}">
                  <a16:creationId xmlns:a16="http://schemas.microsoft.com/office/drawing/2014/main" id="{E1F45E26-D720-114C-A692-66BD14385987}"/>
                </a:ext>
              </a:extLst>
            </p:cNvPr>
            <p:cNvSpPr/>
            <p:nvPr/>
          </p:nvSpPr>
          <p:spPr>
            <a:xfrm>
              <a:off x="4285085" y="4881802"/>
              <a:ext cx="483501" cy="48350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3</a:t>
              </a:r>
              <a:endParaRPr kumimoji="1" lang="ja-JP" altLang="en-US"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30" name="円/楕円 129">
              <a:extLst>
                <a:ext uri="{FF2B5EF4-FFF2-40B4-BE49-F238E27FC236}">
                  <a16:creationId xmlns:a16="http://schemas.microsoft.com/office/drawing/2014/main" id="{09C2ADEB-6D14-2F40-B8DB-DF456C7860EE}"/>
                </a:ext>
              </a:extLst>
            </p:cNvPr>
            <p:cNvSpPr/>
            <p:nvPr/>
          </p:nvSpPr>
          <p:spPr>
            <a:xfrm>
              <a:off x="5952670" y="4874076"/>
              <a:ext cx="483501" cy="483501"/>
            </a:xfrm>
            <a:prstGeom prst="ellipse">
              <a:avLst/>
            </a:prstGeom>
            <a:solidFill>
              <a:srgbClr val="FFE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4</a:t>
              </a:r>
              <a:endParaRPr kumimoji="1" lang="ja-JP" altLang="en-US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31" name="円/楕円 130">
              <a:extLst>
                <a:ext uri="{FF2B5EF4-FFF2-40B4-BE49-F238E27FC236}">
                  <a16:creationId xmlns:a16="http://schemas.microsoft.com/office/drawing/2014/main" id="{860602C4-55D1-D240-B17E-715C9A271057}"/>
                </a:ext>
              </a:extLst>
            </p:cNvPr>
            <p:cNvSpPr/>
            <p:nvPr/>
          </p:nvSpPr>
          <p:spPr>
            <a:xfrm>
              <a:off x="1750748" y="6816884"/>
              <a:ext cx="483501" cy="483500"/>
            </a:xfrm>
            <a:prstGeom prst="ellipse">
              <a:avLst/>
            </a:prstGeom>
            <a:solidFill>
              <a:srgbClr val="FFE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5</a:t>
              </a:r>
              <a:endParaRPr kumimoji="1" lang="ja-JP" altLang="en-US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32" name="円/楕円 131">
              <a:extLst>
                <a:ext uri="{FF2B5EF4-FFF2-40B4-BE49-F238E27FC236}">
                  <a16:creationId xmlns:a16="http://schemas.microsoft.com/office/drawing/2014/main" id="{88D14A09-DDE8-BA42-8126-E55FD40B8AB4}"/>
                </a:ext>
              </a:extLst>
            </p:cNvPr>
            <p:cNvSpPr/>
            <p:nvPr/>
          </p:nvSpPr>
          <p:spPr>
            <a:xfrm>
              <a:off x="5111045" y="6773557"/>
              <a:ext cx="483501" cy="483501"/>
            </a:xfrm>
            <a:prstGeom prst="ellipse">
              <a:avLst/>
            </a:prstGeom>
            <a:solidFill>
              <a:srgbClr val="FFE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rgbClr val="002060"/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7</a:t>
              </a:r>
              <a:endParaRPr kumimoji="1" lang="ja-JP" altLang="en-US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sp>
          <p:nvSpPr>
            <p:cNvPr id="133" name="円/楕円 132">
              <a:extLst>
                <a:ext uri="{FF2B5EF4-FFF2-40B4-BE49-F238E27FC236}">
                  <a16:creationId xmlns:a16="http://schemas.microsoft.com/office/drawing/2014/main" id="{FC949EB5-F6F1-3040-9BD7-781DED34654E}"/>
                </a:ext>
              </a:extLst>
            </p:cNvPr>
            <p:cNvSpPr/>
            <p:nvPr/>
          </p:nvSpPr>
          <p:spPr>
            <a:xfrm>
              <a:off x="3464938" y="6777246"/>
              <a:ext cx="483501" cy="48350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6</a:t>
              </a:r>
              <a:endParaRPr kumimoji="1" lang="ja-JP" altLang="en-US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endParaRPr>
            </a:p>
          </p:txBody>
        </p:sp>
        <p:pic>
          <p:nvPicPr>
            <p:cNvPr id="135" name="図 134">
              <a:extLst>
                <a:ext uri="{FF2B5EF4-FFF2-40B4-BE49-F238E27FC236}">
                  <a16:creationId xmlns:a16="http://schemas.microsoft.com/office/drawing/2014/main" id="{59ECAF93-14A7-624A-AC38-26932BAFF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51" y="5350112"/>
              <a:ext cx="849871" cy="849871"/>
            </a:xfrm>
            <a:prstGeom prst="rect">
              <a:avLst/>
            </a:prstGeom>
          </p:spPr>
        </p:pic>
        <p:pic>
          <p:nvPicPr>
            <p:cNvPr id="136" name="図 135">
              <a:extLst>
                <a:ext uri="{FF2B5EF4-FFF2-40B4-BE49-F238E27FC236}">
                  <a16:creationId xmlns:a16="http://schemas.microsoft.com/office/drawing/2014/main" id="{2F321512-9A73-F142-8BAC-6E0C37519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407" y="5424898"/>
              <a:ext cx="710221" cy="710221"/>
            </a:xfrm>
            <a:prstGeom prst="rect">
              <a:avLst/>
            </a:prstGeom>
          </p:spPr>
        </p:pic>
        <p:pic>
          <p:nvPicPr>
            <p:cNvPr id="137" name="図 136">
              <a:extLst>
                <a:ext uri="{FF2B5EF4-FFF2-40B4-BE49-F238E27FC236}">
                  <a16:creationId xmlns:a16="http://schemas.microsoft.com/office/drawing/2014/main" id="{1A486440-EAA6-384E-BB59-D542C2522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263" y="5381819"/>
              <a:ext cx="852443" cy="852443"/>
            </a:xfrm>
            <a:prstGeom prst="rect">
              <a:avLst/>
            </a:prstGeom>
          </p:spPr>
        </p:pic>
        <p:pic>
          <p:nvPicPr>
            <p:cNvPr id="138" name="図 137">
              <a:extLst>
                <a:ext uri="{FF2B5EF4-FFF2-40B4-BE49-F238E27FC236}">
                  <a16:creationId xmlns:a16="http://schemas.microsoft.com/office/drawing/2014/main" id="{93F267E1-C503-084D-AA65-1D519CE2C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16" y="5443337"/>
              <a:ext cx="710221" cy="710221"/>
            </a:xfrm>
            <a:prstGeom prst="rect">
              <a:avLst/>
            </a:prstGeom>
          </p:spPr>
        </p:pic>
        <p:pic>
          <p:nvPicPr>
            <p:cNvPr id="139" name="図 138">
              <a:extLst>
                <a:ext uri="{FF2B5EF4-FFF2-40B4-BE49-F238E27FC236}">
                  <a16:creationId xmlns:a16="http://schemas.microsoft.com/office/drawing/2014/main" id="{0EF1A5AD-DBA3-8D47-8ED4-EE9B41513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838" y="7332424"/>
              <a:ext cx="710221" cy="710221"/>
            </a:xfrm>
            <a:prstGeom prst="rect">
              <a:avLst/>
            </a:prstGeom>
          </p:spPr>
        </p:pic>
        <p:pic>
          <p:nvPicPr>
            <p:cNvPr id="140" name="図 139">
              <a:extLst>
                <a:ext uri="{FF2B5EF4-FFF2-40B4-BE49-F238E27FC236}">
                  <a16:creationId xmlns:a16="http://schemas.microsoft.com/office/drawing/2014/main" id="{4B5EAE69-A21A-3B41-910F-B359AB90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745" y="7300880"/>
              <a:ext cx="710222" cy="710222"/>
            </a:xfrm>
            <a:prstGeom prst="rect">
              <a:avLst/>
            </a:prstGeom>
          </p:spPr>
        </p:pic>
        <p:pic>
          <p:nvPicPr>
            <p:cNvPr id="141" name="図 140">
              <a:extLst>
                <a:ext uri="{FF2B5EF4-FFF2-40B4-BE49-F238E27FC236}">
                  <a16:creationId xmlns:a16="http://schemas.microsoft.com/office/drawing/2014/main" id="{25502A1E-9F55-2E4C-B705-DD2742090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4" r="26968" b="48626"/>
            <a:stretch/>
          </p:blipFill>
          <p:spPr>
            <a:xfrm>
              <a:off x="5003617" y="7325843"/>
              <a:ext cx="640741" cy="710221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2DEA5D5-7007-834F-9937-DA561FCFD388}"/>
              </a:ext>
            </a:extLst>
          </p:cNvPr>
          <p:cNvGrpSpPr/>
          <p:nvPr/>
        </p:nvGrpSpPr>
        <p:grpSpPr>
          <a:xfrm>
            <a:off x="7897998" y="1477751"/>
            <a:ext cx="6921632" cy="1879820"/>
            <a:chOff x="7769036" y="1639259"/>
            <a:chExt cx="6921632" cy="1879820"/>
          </a:xfrm>
        </p:grpSpPr>
        <p:pic>
          <p:nvPicPr>
            <p:cNvPr id="151" name="図 1">
              <a:extLst>
                <a:ext uri="{FF2B5EF4-FFF2-40B4-BE49-F238E27FC236}">
                  <a16:creationId xmlns:a16="http://schemas.microsoft.com/office/drawing/2014/main" id="{C0232744-0C8E-3F49-ADBC-5DE5706E8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 l="5426" t="2557" r="4504" b="2345"/>
            <a:stretch>
              <a:fillRect/>
            </a:stretch>
          </p:blipFill>
          <p:spPr bwMode="auto">
            <a:xfrm>
              <a:off x="11484895" y="1639259"/>
              <a:ext cx="3205773" cy="187642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52" name="図 4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789A5E92-ABD2-DC4A-A9E7-F95896E3C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769036" y="1642651"/>
              <a:ext cx="3491693" cy="187642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54" name="角丸四角形 153">
            <a:extLst>
              <a:ext uri="{FF2B5EF4-FFF2-40B4-BE49-F238E27FC236}">
                <a16:creationId xmlns:a16="http://schemas.microsoft.com/office/drawing/2014/main" id="{2BB19547-7F03-7B4F-A739-7B34D04C7D5C}"/>
              </a:ext>
            </a:extLst>
          </p:cNvPr>
          <p:cNvSpPr/>
          <p:nvPr/>
        </p:nvSpPr>
        <p:spPr>
          <a:xfrm>
            <a:off x="8076252" y="983766"/>
            <a:ext cx="3135183" cy="360025"/>
          </a:xfrm>
          <a:prstGeom prst="roundRect">
            <a:avLst>
              <a:gd name="adj" fmla="val 50000"/>
            </a:avLst>
          </a:prstGeom>
          <a:solidFill>
            <a:srgbClr val="2B8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マイページで学習状況を確認</a:t>
            </a:r>
          </a:p>
        </p:txBody>
      </p:sp>
      <p:sp>
        <p:nvSpPr>
          <p:cNvPr id="155" name="角丸四角形 154">
            <a:extLst>
              <a:ext uri="{FF2B5EF4-FFF2-40B4-BE49-F238E27FC236}">
                <a16:creationId xmlns:a16="http://schemas.microsoft.com/office/drawing/2014/main" id="{685AC6FC-E399-9049-88D1-8E4A1B4F1E46}"/>
              </a:ext>
            </a:extLst>
          </p:cNvPr>
          <p:cNvSpPr/>
          <p:nvPr/>
        </p:nvSpPr>
        <p:spPr>
          <a:xfrm>
            <a:off x="12528464" y="987668"/>
            <a:ext cx="1547813" cy="360025"/>
          </a:xfrm>
          <a:prstGeom prst="roundRect">
            <a:avLst>
              <a:gd name="adj" fmla="val 50000"/>
            </a:avLst>
          </a:prstGeom>
          <a:solidFill>
            <a:srgbClr val="2B8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学習画面</a:t>
            </a:r>
          </a:p>
        </p:txBody>
      </p:sp>
      <p:sp>
        <p:nvSpPr>
          <p:cNvPr id="156" name="角丸四角形 155">
            <a:extLst>
              <a:ext uri="{FF2B5EF4-FFF2-40B4-BE49-F238E27FC236}">
                <a16:creationId xmlns:a16="http://schemas.microsoft.com/office/drawing/2014/main" id="{4EAC5BE0-30C5-2C44-B332-923C45BAB7FC}"/>
              </a:ext>
            </a:extLst>
          </p:cNvPr>
          <p:cNvSpPr/>
          <p:nvPr/>
        </p:nvSpPr>
        <p:spPr>
          <a:xfrm>
            <a:off x="7967060" y="3764834"/>
            <a:ext cx="3376911" cy="360025"/>
          </a:xfrm>
          <a:prstGeom prst="roundRect">
            <a:avLst>
              <a:gd name="adj" fmla="val 50000"/>
            </a:avLst>
          </a:prstGeom>
          <a:solidFill>
            <a:srgbClr val="2B8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理解度チェックテストで効果測定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8D431D2-816F-C746-AEA6-8ECB2FF4673C}"/>
              </a:ext>
            </a:extLst>
          </p:cNvPr>
          <p:cNvGrpSpPr/>
          <p:nvPr/>
        </p:nvGrpSpPr>
        <p:grpSpPr>
          <a:xfrm>
            <a:off x="8085369" y="4266332"/>
            <a:ext cx="6546203" cy="1921303"/>
            <a:chOff x="7769036" y="4332681"/>
            <a:chExt cx="6546203" cy="1921303"/>
          </a:xfrm>
        </p:grpSpPr>
        <p:pic>
          <p:nvPicPr>
            <p:cNvPr id="153" name="図 2">
              <a:extLst>
                <a:ext uri="{FF2B5EF4-FFF2-40B4-BE49-F238E27FC236}">
                  <a16:creationId xmlns:a16="http://schemas.microsoft.com/office/drawing/2014/main" id="{75DA733B-1E6E-C24E-B45F-72AC07F27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769036" y="4332681"/>
              <a:ext cx="3140295" cy="192130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58" name="図 7" descr="スクリーンショットの画面&#10;&#10;自動的に生成された説明">
              <a:extLst>
                <a:ext uri="{FF2B5EF4-FFF2-40B4-BE49-F238E27FC236}">
                  <a16:creationId xmlns:a16="http://schemas.microsoft.com/office/drawing/2014/main" id="{5CE23CE0-7454-B846-9C0B-A3D0186CA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275945" y="4332681"/>
              <a:ext cx="3039294" cy="192130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2C3E265-25CF-CB42-9032-EDEBD81000BB}"/>
              </a:ext>
            </a:extLst>
          </p:cNvPr>
          <p:cNvGrpSpPr/>
          <p:nvPr/>
        </p:nvGrpSpPr>
        <p:grpSpPr>
          <a:xfrm>
            <a:off x="7967060" y="7125118"/>
            <a:ext cx="6814660" cy="1807807"/>
            <a:chOff x="7853580" y="6910921"/>
            <a:chExt cx="6814660" cy="1807807"/>
          </a:xfrm>
        </p:grpSpPr>
        <p:pic>
          <p:nvPicPr>
            <p:cNvPr id="157" name="図 5" descr="道路, 建物, トラック, 屋外 が含まれている画像&#10;&#10;自動的に生成された説明">
              <a:extLst>
                <a:ext uri="{FF2B5EF4-FFF2-40B4-BE49-F238E27FC236}">
                  <a16:creationId xmlns:a16="http://schemas.microsoft.com/office/drawing/2014/main" id="{ED82D301-AC18-184C-8BBB-FCC7EB54C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853580" y="6925915"/>
              <a:ext cx="3160839" cy="177781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59" name="図 5">
              <a:extLst>
                <a:ext uri="{FF2B5EF4-FFF2-40B4-BE49-F238E27FC236}">
                  <a16:creationId xmlns:a16="http://schemas.microsoft.com/office/drawing/2014/main" id="{9E59B176-49E8-D749-B43E-3C50010A3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1303012" y="6910921"/>
              <a:ext cx="3365228" cy="180780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160" name="角丸四角形 159">
            <a:extLst>
              <a:ext uri="{FF2B5EF4-FFF2-40B4-BE49-F238E27FC236}">
                <a16:creationId xmlns:a16="http://schemas.microsoft.com/office/drawing/2014/main" id="{135483A4-7FF5-A04F-BD92-B2DFAFEC8832}"/>
              </a:ext>
            </a:extLst>
          </p:cNvPr>
          <p:cNvSpPr/>
          <p:nvPr/>
        </p:nvSpPr>
        <p:spPr>
          <a:xfrm>
            <a:off x="7846947" y="6629144"/>
            <a:ext cx="3491693" cy="360025"/>
          </a:xfrm>
          <a:prstGeom prst="roundRect">
            <a:avLst>
              <a:gd name="adj" fmla="val 50000"/>
            </a:avLst>
          </a:prstGeom>
          <a:solidFill>
            <a:srgbClr val="2B8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" altLang="ja-JP" sz="1600" b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CG</a:t>
            </a:r>
            <a:r>
              <a:rPr kumimoji="1" lang="ja-JP" altLang="en-US" sz="1600" b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を使った危険予測トレーニング </a:t>
            </a:r>
          </a:p>
        </p:txBody>
      </p:sp>
      <p:sp>
        <p:nvSpPr>
          <p:cNvPr id="161" name="角丸四角形 160">
            <a:extLst>
              <a:ext uri="{FF2B5EF4-FFF2-40B4-BE49-F238E27FC236}">
                <a16:creationId xmlns:a16="http://schemas.microsoft.com/office/drawing/2014/main" id="{68746271-C106-544A-BA6D-6B87753C2172}"/>
              </a:ext>
            </a:extLst>
          </p:cNvPr>
          <p:cNvSpPr/>
          <p:nvPr/>
        </p:nvSpPr>
        <p:spPr>
          <a:xfrm>
            <a:off x="12025239" y="3764834"/>
            <a:ext cx="2173371" cy="360025"/>
          </a:xfrm>
          <a:prstGeom prst="roundRect">
            <a:avLst>
              <a:gd name="adj" fmla="val 50000"/>
            </a:avLst>
          </a:prstGeom>
          <a:solidFill>
            <a:srgbClr val="2B8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分かりやすい解説</a:t>
            </a:r>
          </a:p>
        </p:txBody>
      </p:sp>
      <p:sp>
        <p:nvSpPr>
          <p:cNvPr id="162" name="角丸四角形 161">
            <a:extLst>
              <a:ext uri="{FF2B5EF4-FFF2-40B4-BE49-F238E27FC236}">
                <a16:creationId xmlns:a16="http://schemas.microsoft.com/office/drawing/2014/main" id="{2F973012-7A2B-FE48-A9E9-B18AE7F04CDD}"/>
              </a:ext>
            </a:extLst>
          </p:cNvPr>
          <p:cNvSpPr/>
          <p:nvPr/>
        </p:nvSpPr>
        <p:spPr>
          <a:xfrm>
            <a:off x="11775973" y="6629144"/>
            <a:ext cx="2736891" cy="360025"/>
          </a:xfrm>
          <a:prstGeom prst="roundRect">
            <a:avLst>
              <a:gd name="adj" fmla="val 50000"/>
            </a:avLst>
          </a:prstGeom>
          <a:solidFill>
            <a:srgbClr val="2B8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豊富なドラレコ映像教材</a:t>
            </a:r>
          </a:p>
        </p:txBody>
      </p:sp>
      <p:sp>
        <p:nvSpPr>
          <p:cNvPr id="163" name="角丸四角形 162">
            <a:extLst>
              <a:ext uri="{FF2B5EF4-FFF2-40B4-BE49-F238E27FC236}">
                <a16:creationId xmlns:a16="http://schemas.microsoft.com/office/drawing/2014/main" id="{4BDB2715-0352-3149-9EF2-A4546F386D3A}"/>
              </a:ext>
            </a:extLst>
          </p:cNvPr>
          <p:cNvSpPr/>
          <p:nvPr/>
        </p:nvSpPr>
        <p:spPr>
          <a:xfrm>
            <a:off x="9604362" y="304208"/>
            <a:ext cx="3510060" cy="47439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カンタン操作で学べる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429E996-6B12-7A4B-A74D-C2BBDF3F5CA7}"/>
              </a:ext>
            </a:extLst>
          </p:cNvPr>
          <p:cNvSpPr txBox="1"/>
          <p:nvPr/>
        </p:nvSpPr>
        <p:spPr>
          <a:xfrm>
            <a:off x="8183381" y="9082299"/>
            <a:ext cx="487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詳細・お申込みは岡ト協</a:t>
            </a:r>
            <a:r>
              <a:rPr kumimoji="1" lang="en-US" altLang="ja-JP" sz="16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HP</a:t>
            </a:r>
            <a:r>
              <a:rPr kumimoji="1" lang="ja-JP" altLang="en-US" sz="16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から</a:t>
            </a:r>
            <a:endParaRPr kumimoji="1" lang="en-US" altLang="ja-JP" sz="1400" b="1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kumimoji="1" lang="en-US" altLang="ja-JP" sz="16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  <a:hlinkClick r:id="rId16"/>
              </a:rPr>
              <a:t>https://okayama-ta.or.jp/</a:t>
            </a:r>
            <a:r>
              <a:rPr kumimoji="1" lang="en-US" altLang="ja-JP" sz="16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</a:t>
            </a:r>
            <a:r>
              <a:rPr kumimoji="1" lang="ja-JP" altLang="en-US" sz="16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➡協会からのお知らせ</a:t>
            </a:r>
            <a:endParaRPr kumimoji="1" lang="en-US" altLang="ja-JP" sz="1600" b="1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F5DB32B-45B1-6057-E87D-D5B2872A34F8}"/>
              </a:ext>
            </a:extLst>
          </p:cNvPr>
          <p:cNvGrpSpPr/>
          <p:nvPr/>
        </p:nvGrpSpPr>
        <p:grpSpPr>
          <a:xfrm>
            <a:off x="1255304" y="794073"/>
            <a:ext cx="5428737" cy="579524"/>
            <a:chOff x="9041775" y="383351"/>
            <a:chExt cx="5249671" cy="67704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B7469BE-C057-70DF-C10E-AF4FE9645651}"/>
                </a:ext>
              </a:extLst>
            </p:cNvPr>
            <p:cNvGrpSpPr/>
            <p:nvPr/>
          </p:nvGrpSpPr>
          <p:grpSpPr>
            <a:xfrm>
              <a:off x="9041775" y="383351"/>
              <a:ext cx="1774227" cy="677041"/>
              <a:chOff x="10401366" y="280203"/>
              <a:chExt cx="1774227" cy="677041"/>
            </a:xfrm>
          </p:grpSpPr>
          <p:sp>
            <p:nvSpPr>
              <p:cNvPr id="11" name="角丸四角形 7">
                <a:extLst>
                  <a:ext uri="{FF2B5EF4-FFF2-40B4-BE49-F238E27FC236}">
                    <a16:creationId xmlns:a16="http://schemas.microsoft.com/office/drawing/2014/main" id="{E721261A-EC11-53AE-A341-2141F2EF8F4D}"/>
                  </a:ext>
                </a:extLst>
              </p:cNvPr>
              <p:cNvSpPr/>
              <p:nvPr/>
            </p:nvSpPr>
            <p:spPr bwMode="auto">
              <a:xfrm>
                <a:off x="10401366" y="280203"/>
                <a:ext cx="1774227" cy="540529"/>
              </a:xfrm>
              <a:prstGeom prst="roundRect">
                <a:avLst>
                  <a:gd name="adj" fmla="val 50000"/>
                </a:avLst>
              </a:prstGeom>
              <a:solidFill>
                <a:srgbClr val="FDF103"/>
              </a:solidFill>
              <a:ln w="28575" cmpd="sng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kumimoji="1" lang="ja-JP" altLang="en-US" sz="1800">
                  <a:solidFill>
                    <a:srgbClr val="FFFFFF"/>
                  </a:solidFill>
                  <a:latin typeface="ＭＳ Ｐゴシック" panose="020B0600070205080204" pitchFamily="50" charset="-128"/>
                  <a:sym typeface="ＭＳ Ｐゴシック" panose="020B0600070205080204" pitchFamily="50" charset="-128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29E9A7F-F5D3-B6A4-5CB3-2752BF83A4C9}"/>
                  </a:ext>
                </a:extLst>
              </p:cNvPr>
              <p:cNvSpPr txBox="1"/>
              <p:nvPr/>
            </p:nvSpPr>
            <p:spPr>
              <a:xfrm>
                <a:off x="10531797" y="345455"/>
                <a:ext cx="1567119" cy="61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rgbClr val="FF0000"/>
                    </a:solidFill>
                    <a:latin typeface="Hiragino Kaku Gothic Std W8" panose="020B0800000000000000" pitchFamily="34" charset="-128"/>
                    <a:ea typeface="Hiragino Kaku Gothic Std W8" panose="020B0800000000000000" pitchFamily="34" charset="-128"/>
                  </a:rPr>
                  <a:t>オンライン型</a:t>
                </a:r>
              </a:p>
            </p:txBody>
          </p: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698F229-0253-4265-1305-FF87EFA278FB}"/>
                </a:ext>
              </a:extLst>
            </p:cNvPr>
            <p:cNvSpPr txBox="1"/>
            <p:nvPr/>
          </p:nvSpPr>
          <p:spPr>
            <a:xfrm>
              <a:off x="10756725" y="489486"/>
              <a:ext cx="3534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ドライバー安全教育システム</a:t>
              </a: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FB3BC59F-53C0-A81B-FBF9-30643636BAB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1"/>
          <a:stretch/>
        </p:blipFill>
        <p:spPr>
          <a:xfrm>
            <a:off x="1504515" y="1416689"/>
            <a:ext cx="4662696" cy="62589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5DB603E-1FF6-0931-FC0A-761A4E946A78}"/>
              </a:ext>
            </a:extLst>
          </p:cNvPr>
          <p:cNvGrpSpPr/>
          <p:nvPr/>
        </p:nvGrpSpPr>
        <p:grpSpPr>
          <a:xfrm>
            <a:off x="770499" y="3049321"/>
            <a:ext cx="6352178" cy="2714252"/>
            <a:chOff x="7904228" y="2223887"/>
            <a:chExt cx="6889750" cy="3820957"/>
          </a:xfrm>
        </p:grpSpPr>
        <p:sp>
          <p:nvSpPr>
            <p:cNvPr id="16" name="角丸四角形 23">
              <a:extLst>
                <a:ext uri="{FF2B5EF4-FFF2-40B4-BE49-F238E27FC236}">
                  <a16:creationId xmlns:a16="http://schemas.microsoft.com/office/drawing/2014/main" id="{879E75E2-6CD7-ACAD-7ED5-50B051720845}"/>
                </a:ext>
              </a:extLst>
            </p:cNvPr>
            <p:cNvSpPr/>
            <p:nvPr/>
          </p:nvSpPr>
          <p:spPr>
            <a:xfrm>
              <a:off x="7904228" y="2585722"/>
              <a:ext cx="6889750" cy="3459122"/>
            </a:xfrm>
            <a:prstGeom prst="roundRect">
              <a:avLst>
                <a:gd name="adj" fmla="val 9300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B094CF6D-A243-93DF-25BC-DBF5D718B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7591" y="2994110"/>
              <a:ext cx="6085948" cy="103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Clr>
                  <a:srgbClr val="D9B247"/>
                </a:buClr>
              </a:pPr>
              <a:r>
                <a:rPr lang="ja-JP" altLang="en-US" sz="1400" b="1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国交省の指導・監督指針に準拠した</a:t>
              </a:r>
              <a:r>
                <a:rPr lang="ja-JP" altLang="ja-JP" sz="1400" b="1" u="sng" dirty="0">
                  <a:solidFill>
                    <a:srgbClr val="FF00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ｅラーニング</a:t>
              </a:r>
              <a:r>
                <a:rPr lang="ja-JP" altLang="en-US" sz="1400" b="1" u="sng" dirty="0">
                  <a:solidFill>
                    <a:srgbClr val="FF00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型教育プログラムを、事務所のパソコンなどから、オンラインで受講できます。</a:t>
              </a:r>
              <a:endParaRPr lang="en-US" altLang="ja-JP" sz="1400" b="1" u="sng" dirty="0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  <a:p>
              <a:pPr algn="ctr" eaLnBrk="1" hangingPunct="1">
                <a:buClr>
                  <a:srgbClr val="D9B247"/>
                </a:buClr>
              </a:pPr>
              <a:r>
                <a:rPr lang="en-US" altLang="ja-JP" sz="1400" b="1" dirty="0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※</a:t>
              </a:r>
              <a:r>
                <a:rPr lang="ja-JP" altLang="en-US" sz="1400" b="1" dirty="0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本講座は、一般的な指導及び監督内容の座学講座のみとなります。</a:t>
              </a:r>
              <a:endParaRPr lang="en-US" altLang="ja-JP" sz="14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</p:txBody>
        </p:sp>
        <p:sp>
          <p:nvSpPr>
            <p:cNvPr id="18" name="角丸四角形 25">
              <a:extLst>
                <a:ext uri="{FF2B5EF4-FFF2-40B4-BE49-F238E27FC236}">
                  <a16:creationId xmlns:a16="http://schemas.microsoft.com/office/drawing/2014/main" id="{DD159727-CE5B-3080-15A7-F43675907C9D}"/>
                </a:ext>
              </a:extLst>
            </p:cNvPr>
            <p:cNvSpPr/>
            <p:nvPr/>
          </p:nvSpPr>
          <p:spPr>
            <a:xfrm>
              <a:off x="9332821" y="2223887"/>
              <a:ext cx="4015322" cy="58761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Hiragino Kaku Gothic Std W8" panose="020B0800000000000000" pitchFamily="34" charset="-128"/>
                  <a:ea typeface="Hiragino Kaku Gothic Std W8" panose="020B0800000000000000" pitchFamily="34" charset="-128"/>
                </a:rPr>
                <a:t>グッドラーニングとは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20E1F08-93D3-4828-E7FA-10701FD52DE1}"/>
              </a:ext>
            </a:extLst>
          </p:cNvPr>
          <p:cNvSpPr txBox="1"/>
          <p:nvPr/>
        </p:nvSpPr>
        <p:spPr>
          <a:xfrm>
            <a:off x="994665" y="4459464"/>
            <a:ext cx="61444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◎ドライバー　　</a:t>
            </a:r>
            <a:endParaRPr lang="en-US" altLang="ja-JP" sz="1400" b="1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4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⇒指導・監督の１２項目を効果的・効率的に学習することができます。</a:t>
            </a:r>
            <a:endParaRPr lang="en-US" altLang="ja-JP" sz="1400" b="1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endParaRPr lang="en-US" altLang="ja-JP" sz="1400" b="1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4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◎管理者・指導者　</a:t>
            </a:r>
            <a:endParaRPr lang="en-US" altLang="ja-JP" sz="1400" b="1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r>
              <a:rPr lang="ja-JP" altLang="en-US" sz="1400" b="1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⇒ドライバーの学習状況や理解度のチェックを行うことができます。</a:t>
            </a:r>
            <a:endParaRPr lang="en-US" altLang="ja-JP" sz="1400" b="1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26" name="角丸四角形 142">
            <a:extLst>
              <a:ext uri="{FF2B5EF4-FFF2-40B4-BE49-F238E27FC236}">
                <a16:creationId xmlns:a16="http://schemas.microsoft.com/office/drawing/2014/main" id="{05943A2F-A5C5-09A1-06BA-038405FF8296}"/>
              </a:ext>
            </a:extLst>
          </p:cNvPr>
          <p:cNvSpPr/>
          <p:nvPr/>
        </p:nvSpPr>
        <p:spPr>
          <a:xfrm>
            <a:off x="1974562" y="6057139"/>
            <a:ext cx="3811041" cy="3908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グッドラーニング！なら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7C8C720-5D5D-2F4A-D3E8-4B0B3CE8958D}"/>
              </a:ext>
            </a:extLst>
          </p:cNvPr>
          <p:cNvSpPr/>
          <p:nvPr/>
        </p:nvSpPr>
        <p:spPr bwMode="auto">
          <a:xfrm>
            <a:off x="1223002" y="2058347"/>
            <a:ext cx="5479962" cy="314267"/>
          </a:xfrm>
          <a:prstGeom prst="roundRect">
            <a:avLst/>
          </a:prstGeom>
          <a:noFill/>
          <a:ln w="28575" cmpd="sng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sym typeface="ＭＳ Ｐゴシック" panose="020B0600070205080204" pitchFamily="50" charset="-128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随時受付をしています！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9AAD131-587C-9CA7-F8E6-F0EDA985BACA}"/>
              </a:ext>
            </a:extLst>
          </p:cNvPr>
          <p:cNvSpPr/>
          <p:nvPr/>
        </p:nvSpPr>
        <p:spPr bwMode="auto">
          <a:xfrm>
            <a:off x="1255303" y="2556317"/>
            <a:ext cx="5249560" cy="304726"/>
          </a:xfrm>
          <a:prstGeom prst="roundRect">
            <a:avLst/>
          </a:prstGeom>
          <a:noFill/>
          <a:ln w="28575" cmpd="sng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ja-JP" altLang="en-US" sz="1800" b="1" dirty="0">
                <a:solidFill>
                  <a:srgbClr val="FF0000"/>
                </a:solidFill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利用料無料</a:t>
            </a:r>
            <a:r>
              <a:rPr kumimoji="1" lang="ja-JP" altLang="en-US" sz="1800" b="1" dirty="0"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、申し込みは岡ト協</a:t>
            </a:r>
            <a:r>
              <a:rPr kumimoji="1" lang="en-US" altLang="ja-JP" sz="1800" b="1" dirty="0"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HP</a:t>
            </a:r>
            <a:r>
              <a:rPr kumimoji="1" lang="ja-JP" altLang="en-US" sz="1800" b="1" dirty="0">
                <a:latin typeface="ＭＳ Ｐゴシック" panose="020B0600070205080204" pitchFamily="50" charset="-128"/>
                <a:sym typeface="ＭＳ Ｐゴシック" panose="020B0600070205080204" pitchFamily="50" charset="-128"/>
              </a:rPr>
              <a:t>から</a:t>
            </a:r>
          </a:p>
        </p:txBody>
      </p:sp>
      <p:sp>
        <p:nvSpPr>
          <p:cNvPr id="4" name="角丸四角形 18">
            <a:extLst>
              <a:ext uri="{FF2B5EF4-FFF2-40B4-BE49-F238E27FC236}">
                <a16:creationId xmlns:a16="http://schemas.microsoft.com/office/drawing/2014/main" id="{904E2B5F-E541-8DA1-1AE5-E5C1A2FEA12C}"/>
              </a:ext>
            </a:extLst>
          </p:cNvPr>
          <p:cNvSpPr/>
          <p:nvPr/>
        </p:nvSpPr>
        <p:spPr>
          <a:xfrm>
            <a:off x="7661478" y="125176"/>
            <a:ext cx="7287303" cy="10441460"/>
          </a:xfrm>
          <a:prstGeom prst="roundRect">
            <a:avLst>
              <a:gd name="adj" fmla="val 2623"/>
            </a:avLst>
          </a:prstGeom>
          <a:noFill/>
          <a:ln w="57150">
            <a:solidFill>
              <a:srgbClr val="2C8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C0FF8AC-8DF5-F631-CB46-3DCA64EF5A91}"/>
              </a:ext>
            </a:extLst>
          </p:cNvPr>
          <p:cNvSpPr/>
          <p:nvPr/>
        </p:nvSpPr>
        <p:spPr bwMode="auto">
          <a:xfrm>
            <a:off x="8569398" y="9824638"/>
            <a:ext cx="5694188" cy="538018"/>
          </a:xfrm>
          <a:prstGeom prst="rect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【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お問い合わせ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】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       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(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一社）岡山県トラック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協会 田邉 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  <a:sym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                                                             電話 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086-234-8211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ＭＳ Ｐゴシック" panose="020B0600070205080204" pitchFamily="50" charset="-128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1014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8575" cmpd="sng">
          <a:solidFill>
            <a:srgbClr val="395E8A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anchor="ctr"/>
      <a:lstStyle>
        <a:defPPr algn="ctr" eaLnBrk="1" hangingPunct="1"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ＭＳ Ｐゴシック" panose="020B0600070205080204" pitchFamily="50" charset="-128"/>
            <a:sym typeface="ＭＳ Ｐゴシック" panose="020B0600070205080204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3246</TotalTime>
  <Words>222</Words>
  <Application>Microsoft Office PowerPoint</Application>
  <PresentationFormat>ユーザー設定</PresentationFormat>
  <Paragraphs>88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HG丸ｺﾞｼｯｸM-PRO</vt:lpstr>
      <vt:lpstr>Hiragino Kaku Gothic Pro W3</vt:lpstr>
      <vt:lpstr>Hiragino Kaku Gothic Pro W6</vt:lpstr>
      <vt:lpstr>Hiragino Kaku Gothic Std W8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磯﨑 秀雄</dc:creator>
  <cp:lastModifiedBy>Keiri02</cp:lastModifiedBy>
  <cp:revision>150</cp:revision>
  <cp:lastPrinted>2023-03-09T06:34:44Z</cp:lastPrinted>
  <dcterms:created xsi:type="dcterms:W3CDTF">2018-10-30T09:36:32Z</dcterms:created>
  <dcterms:modified xsi:type="dcterms:W3CDTF">2026-03-11T10:44:03Z</dcterms:modified>
</cp:coreProperties>
</file>